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58" r:id="rId5"/>
    <p:sldId id="261" r:id="rId6"/>
    <p:sldId id="262" r:id="rId7"/>
    <p:sldId id="257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CC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8DDAF-97B0-47FA-9383-9774AC3E0AE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C49F321-FC55-4925-BF5D-B0FBB54946DA}">
      <dgm:prSet phldrT="[Text]"/>
      <dgm:spPr/>
      <dgm:t>
        <a:bodyPr/>
        <a:lstStyle/>
        <a:p>
          <a:pPr algn="l"/>
          <a:r>
            <a:rPr lang="en-US" dirty="0" smtClean="0"/>
            <a:t>IPK</a:t>
          </a:r>
          <a:endParaRPr lang="en-US" dirty="0"/>
        </a:p>
      </dgm:t>
    </dgm:pt>
    <dgm:pt modelId="{96D0D23D-FFC6-4F13-8434-38BB8679A83F}" type="parTrans" cxnId="{730C7C3C-CE81-454E-AE18-F63DCB5DCDED}">
      <dgm:prSet/>
      <dgm:spPr/>
      <dgm:t>
        <a:bodyPr/>
        <a:lstStyle/>
        <a:p>
          <a:pPr algn="l"/>
          <a:endParaRPr lang="en-US"/>
        </a:p>
      </dgm:t>
    </dgm:pt>
    <dgm:pt modelId="{099E80B5-86DC-4A27-99E1-5C12C1257828}" type="sibTrans" cxnId="{730C7C3C-CE81-454E-AE18-F63DCB5DCDED}">
      <dgm:prSet/>
      <dgm:spPr/>
      <dgm:t>
        <a:bodyPr/>
        <a:lstStyle/>
        <a:p>
          <a:pPr algn="l"/>
          <a:endParaRPr lang="en-US"/>
        </a:p>
      </dgm:t>
    </dgm:pt>
    <dgm:pt modelId="{0A2B8EE1-C2C3-4788-9959-4AA303370C38}">
      <dgm:prSet phldrT="[Text]"/>
      <dgm:spPr/>
      <dgm:t>
        <a:bodyPr/>
        <a:lstStyle/>
        <a:p>
          <a:pPr algn="l"/>
          <a:r>
            <a:rPr lang="en-US" dirty="0" smtClean="0"/>
            <a:t>KARYA TULIS ILMIAH</a:t>
          </a:r>
          <a:endParaRPr lang="en-US" dirty="0"/>
        </a:p>
      </dgm:t>
    </dgm:pt>
    <dgm:pt modelId="{03B5E344-A62A-4134-9CA0-15DCEE3A493C}" type="parTrans" cxnId="{2BB50D57-8383-4AB1-867C-7ADB89102469}">
      <dgm:prSet/>
      <dgm:spPr/>
      <dgm:t>
        <a:bodyPr/>
        <a:lstStyle/>
        <a:p>
          <a:pPr algn="l"/>
          <a:endParaRPr lang="en-US"/>
        </a:p>
      </dgm:t>
    </dgm:pt>
    <dgm:pt modelId="{4A64215B-8227-4C37-8473-3F9BF0A9F77D}" type="sibTrans" cxnId="{2BB50D57-8383-4AB1-867C-7ADB89102469}">
      <dgm:prSet/>
      <dgm:spPr/>
      <dgm:t>
        <a:bodyPr/>
        <a:lstStyle/>
        <a:p>
          <a:pPr algn="l"/>
          <a:endParaRPr lang="en-US"/>
        </a:p>
      </dgm:t>
    </dgm:pt>
    <dgm:pt modelId="{0A0176BF-ACA8-48FC-A741-0DBC6F451336}">
      <dgm:prSet phldrT="[Text]"/>
      <dgm:spPr/>
      <dgm:t>
        <a:bodyPr/>
        <a:lstStyle/>
        <a:p>
          <a:pPr algn="l"/>
          <a:r>
            <a:rPr lang="en-US" dirty="0" smtClean="0"/>
            <a:t>PRESTASI YANG DIUNGGULKAN</a:t>
          </a:r>
        </a:p>
      </dgm:t>
    </dgm:pt>
    <dgm:pt modelId="{964A7DC7-0505-4CE9-8907-1CCFD1DAF83A}" type="parTrans" cxnId="{FB2E1779-3F52-4CFD-84E0-6F883CA1D5C0}">
      <dgm:prSet/>
      <dgm:spPr/>
      <dgm:t>
        <a:bodyPr/>
        <a:lstStyle/>
        <a:p>
          <a:pPr algn="l"/>
          <a:endParaRPr lang="en-US"/>
        </a:p>
      </dgm:t>
    </dgm:pt>
    <dgm:pt modelId="{D39B88BF-FA62-4F9B-83E4-2C9443984B4E}" type="sibTrans" cxnId="{FB2E1779-3F52-4CFD-84E0-6F883CA1D5C0}">
      <dgm:prSet/>
      <dgm:spPr/>
      <dgm:t>
        <a:bodyPr/>
        <a:lstStyle/>
        <a:p>
          <a:pPr algn="l"/>
          <a:endParaRPr lang="en-US"/>
        </a:p>
      </dgm:t>
    </dgm:pt>
    <dgm:pt modelId="{1B040105-86DA-49C4-84B4-540505755015}">
      <dgm:prSet phldrT="[Text]"/>
      <dgm:spPr/>
      <dgm:t>
        <a:bodyPr/>
        <a:lstStyle/>
        <a:p>
          <a:pPr algn="l"/>
          <a:r>
            <a:rPr lang="en-US" dirty="0" smtClean="0"/>
            <a:t>BAHASA INGGRIS ATAU BAHASA PBB LAINNYA</a:t>
          </a:r>
        </a:p>
      </dgm:t>
    </dgm:pt>
    <dgm:pt modelId="{8719F43A-051B-4DDD-9EFA-76DEA2456EEF}" type="parTrans" cxnId="{FE76DAE8-1BB8-4EE6-8B6D-78EB0A15A03F}">
      <dgm:prSet/>
      <dgm:spPr/>
      <dgm:t>
        <a:bodyPr/>
        <a:lstStyle/>
        <a:p>
          <a:pPr algn="l"/>
          <a:endParaRPr lang="en-US"/>
        </a:p>
      </dgm:t>
    </dgm:pt>
    <dgm:pt modelId="{74F4CFA1-721E-4C6A-927D-64A5556434D4}" type="sibTrans" cxnId="{FE76DAE8-1BB8-4EE6-8B6D-78EB0A15A03F}">
      <dgm:prSet/>
      <dgm:spPr/>
      <dgm:t>
        <a:bodyPr/>
        <a:lstStyle/>
        <a:p>
          <a:pPr algn="l"/>
          <a:endParaRPr lang="en-US"/>
        </a:p>
      </dgm:t>
    </dgm:pt>
    <dgm:pt modelId="{D9A49BB8-44DD-4EE6-A6D0-810DE814464E}">
      <dgm:prSet phldrT="[Text]"/>
      <dgm:spPr/>
      <dgm:t>
        <a:bodyPr/>
        <a:lstStyle/>
        <a:p>
          <a:pPr algn="l"/>
          <a:r>
            <a:rPr lang="en-US" dirty="0" smtClean="0"/>
            <a:t>KEPRIBADIAN</a:t>
          </a:r>
        </a:p>
      </dgm:t>
    </dgm:pt>
    <dgm:pt modelId="{410BE902-6B8E-4F38-B0AD-BB483EE2C6C8}" type="parTrans" cxnId="{FF55EBA3-E5C6-46ED-B5A0-223D7292A47D}">
      <dgm:prSet/>
      <dgm:spPr/>
      <dgm:t>
        <a:bodyPr/>
        <a:lstStyle/>
        <a:p>
          <a:pPr algn="l"/>
          <a:endParaRPr lang="en-US"/>
        </a:p>
      </dgm:t>
    </dgm:pt>
    <dgm:pt modelId="{60171940-5719-43E4-9392-2954AD63A104}" type="sibTrans" cxnId="{FF55EBA3-E5C6-46ED-B5A0-223D7292A47D}">
      <dgm:prSet/>
      <dgm:spPr/>
      <dgm:t>
        <a:bodyPr/>
        <a:lstStyle/>
        <a:p>
          <a:pPr algn="l"/>
          <a:endParaRPr lang="en-US"/>
        </a:p>
      </dgm:t>
    </dgm:pt>
    <dgm:pt modelId="{1BFFBA8F-2F77-404A-92C1-F75990277348}" type="pres">
      <dgm:prSet presAssocID="{EF88DDAF-97B0-47FA-9383-9774AC3E0AEF}" presName="linearFlow" presStyleCnt="0">
        <dgm:presLayoutVars>
          <dgm:dir/>
          <dgm:resizeHandles val="exact"/>
        </dgm:presLayoutVars>
      </dgm:prSet>
      <dgm:spPr/>
    </dgm:pt>
    <dgm:pt modelId="{5EAB4639-D752-423E-806E-FD330B86CD24}" type="pres">
      <dgm:prSet presAssocID="{3C49F321-FC55-4925-BF5D-B0FBB54946DA}" presName="composite" presStyleCnt="0"/>
      <dgm:spPr/>
    </dgm:pt>
    <dgm:pt modelId="{746D9173-2B03-4A60-A1BB-2C9D7A1063E4}" type="pres">
      <dgm:prSet presAssocID="{3C49F321-FC55-4925-BF5D-B0FBB54946DA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AC2A493-D75D-4155-929E-3218E002CE6A}" type="pres">
      <dgm:prSet presAssocID="{3C49F321-FC55-4925-BF5D-B0FBB54946DA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E4263-8A54-4D9A-AE2E-01B7C4784AD2}" type="pres">
      <dgm:prSet presAssocID="{099E80B5-86DC-4A27-99E1-5C12C1257828}" presName="spacing" presStyleCnt="0"/>
      <dgm:spPr/>
    </dgm:pt>
    <dgm:pt modelId="{E8380155-7BE0-4659-82F8-480314E59E18}" type="pres">
      <dgm:prSet presAssocID="{0A2B8EE1-C2C3-4788-9959-4AA303370C38}" presName="composite" presStyleCnt="0"/>
      <dgm:spPr/>
    </dgm:pt>
    <dgm:pt modelId="{342B5FE3-1004-4081-B351-1DED98C9D2E8}" type="pres">
      <dgm:prSet presAssocID="{0A2B8EE1-C2C3-4788-9959-4AA303370C38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08F9EBD-B4F3-4364-9059-F38510D2B03A}" type="pres">
      <dgm:prSet presAssocID="{0A2B8EE1-C2C3-4788-9959-4AA303370C3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05787-A8A7-4302-98F8-BF45FF7CF31F}" type="pres">
      <dgm:prSet presAssocID="{4A64215B-8227-4C37-8473-3F9BF0A9F77D}" presName="spacing" presStyleCnt="0"/>
      <dgm:spPr/>
    </dgm:pt>
    <dgm:pt modelId="{A858A800-F8E6-4C29-991B-73DE1D3CEF89}" type="pres">
      <dgm:prSet presAssocID="{0A0176BF-ACA8-48FC-A741-0DBC6F451336}" presName="composite" presStyleCnt="0"/>
      <dgm:spPr/>
    </dgm:pt>
    <dgm:pt modelId="{7CD847F6-95F3-47BE-B67E-491057806A8F}" type="pres">
      <dgm:prSet presAssocID="{0A0176BF-ACA8-48FC-A741-0DBC6F451336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6A167B5-4331-4F7D-A6EB-C3A715B8C8B0}" type="pres">
      <dgm:prSet presAssocID="{0A0176BF-ACA8-48FC-A741-0DBC6F451336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DF822-CFB8-419B-AF70-28874CE6D28A}" type="pres">
      <dgm:prSet presAssocID="{D39B88BF-FA62-4F9B-83E4-2C9443984B4E}" presName="spacing" presStyleCnt="0"/>
      <dgm:spPr/>
    </dgm:pt>
    <dgm:pt modelId="{8924F76F-9461-4C86-8A4F-0798EC91FEEB}" type="pres">
      <dgm:prSet presAssocID="{1B040105-86DA-49C4-84B4-540505755015}" presName="composite" presStyleCnt="0"/>
      <dgm:spPr/>
    </dgm:pt>
    <dgm:pt modelId="{8D6DC99F-C828-458D-8F96-ADA043EB3F9C}" type="pres">
      <dgm:prSet presAssocID="{1B040105-86DA-49C4-84B4-540505755015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F43BC1C-78DE-47A1-BD26-6DF9146EB2E4}" type="pres">
      <dgm:prSet presAssocID="{1B040105-86DA-49C4-84B4-54050575501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9E87A-4E7C-4AE2-8713-277709E8F1AD}" type="pres">
      <dgm:prSet presAssocID="{74F4CFA1-721E-4C6A-927D-64A5556434D4}" presName="spacing" presStyleCnt="0"/>
      <dgm:spPr/>
    </dgm:pt>
    <dgm:pt modelId="{F68FDEDA-A732-4D19-8DF3-A0754DCA1E46}" type="pres">
      <dgm:prSet presAssocID="{D9A49BB8-44DD-4EE6-A6D0-810DE814464E}" presName="composite" presStyleCnt="0"/>
      <dgm:spPr/>
    </dgm:pt>
    <dgm:pt modelId="{E28D92E2-63AA-43EF-83C0-034C2E7C3362}" type="pres">
      <dgm:prSet presAssocID="{D9A49BB8-44DD-4EE6-A6D0-810DE814464E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A27EE29-75EB-4B63-AF4E-D9E495ED11FE}" type="pres">
      <dgm:prSet presAssocID="{D9A49BB8-44DD-4EE6-A6D0-810DE814464E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55EBA3-E5C6-46ED-B5A0-223D7292A47D}" srcId="{EF88DDAF-97B0-47FA-9383-9774AC3E0AEF}" destId="{D9A49BB8-44DD-4EE6-A6D0-810DE814464E}" srcOrd="4" destOrd="0" parTransId="{410BE902-6B8E-4F38-B0AD-BB483EE2C6C8}" sibTransId="{60171940-5719-43E4-9392-2954AD63A104}"/>
    <dgm:cxn modelId="{D1E3DDD4-768B-4D07-8EDF-3B5E64562C73}" type="presOf" srcId="{0A0176BF-ACA8-48FC-A741-0DBC6F451336}" destId="{86A167B5-4331-4F7D-A6EB-C3A715B8C8B0}" srcOrd="0" destOrd="0" presId="urn:microsoft.com/office/officeart/2005/8/layout/vList3"/>
    <dgm:cxn modelId="{7357D498-A3A0-4329-8AC5-1C12736D9582}" type="presOf" srcId="{1B040105-86DA-49C4-84B4-540505755015}" destId="{CF43BC1C-78DE-47A1-BD26-6DF9146EB2E4}" srcOrd="0" destOrd="0" presId="urn:microsoft.com/office/officeart/2005/8/layout/vList3"/>
    <dgm:cxn modelId="{2BB50D57-8383-4AB1-867C-7ADB89102469}" srcId="{EF88DDAF-97B0-47FA-9383-9774AC3E0AEF}" destId="{0A2B8EE1-C2C3-4788-9959-4AA303370C38}" srcOrd="1" destOrd="0" parTransId="{03B5E344-A62A-4134-9CA0-15DCEE3A493C}" sibTransId="{4A64215B-8227-4C37-8473-3F9BF0A9F77D}"/>
    <dgm:cxn modelId="{3243F5F2-CC55-49CB-804F-753825E5B0BE}" type="presOf" srcId="{3C49F321-FC55-4925-BF5D-B0FBB54946DA}" destId="{2AC2A493-D75D-4155-929E-3218E002CE6A}" srcOrd="0" destOrd="0" presId="urn:microsoft.com/office/officeart/2005/8/layout/vList3"/>
    <dgm:cxn modelId="{FB2E1779-3F52-4CFD-84E0-6F883CA1D5C0}" srcId="{EF88DDAF-97B0-47FA-9383-9774AC3E0AEF}" destId="{0A0176BF-ACA8-48FC-A741-0DBC6F451336}" srcOrd="2" destOrd="0" parTransId="{964A7DC7-0505-4CE9-8907-1CCFD1DAF83A}" sibTransId="{D39B88BF-FA62-4F9B-83E4-2C9443984B4E}"/>
    <dgm:cxn modelId="{FE76DAE8-1BB8-4EE6-8B6D-78EB0A15A03F}" srcId="{EF88DDAF-97B0-47FA-9383-9774AC3E0AEF}" destId="{1B040105-86DA-49C4-84B4-540505755015}" srcOrd="3" destOrd="0" parTransId="{8719F43A-051B-4DDD-9EFA-76DEA2456EEF}" sibTransId="{74F4CFA1-721E-4C6A-927D-64A5556434D4}"/>
    <dgm:cxn modelId="{730C7C3C-CE81-454E-AE18-F63DCB5DCDED}" srcId="{EF88DDAF-97B0-47FA-9383-9774AC3E0AEF}" destId="{3C49F321-FC55-4925-BF5D-B0FBB54946DA}" srcOrd="0" destOrd="0" parTransId="{96D0D23D-FFC6-4F13-8434-38BB8679A83F}" sibTransId="{099E80B5-86DC-4A27-99E1-5C12C1257828}"/>
    <dgm:cxn modelId="{F8846020-80C7-41C9-9CA6-8C6D51BC4FD7}" type="presOf" srcId="{EF88DDAF-97B0-47FA-9383-9774AC3E0AEF}" destId="{1BFFBA8F-2F77-404A-92C1-F75990277348}" srcOrd="0" destOrd="0" presId="urn:microsoft.com/office/officeart/2005/8/layout/vList3"/>
    <dgm:cxn modelId="{97135058-C893-49B3-81DB-B71C48EA845C}" type="presOf" srcId="{D9A49BB8-44DD-4EE6-A6D0-810DE814464E}" destId="{0A27EE29-75EB-4B63-AF4E-D9E495ED11FE}" srcOrd="0" destOrd="0" presId="urn:microsoft.com/office/officeart/2005/8/layout/vList3"/>
    <dgm:cxn modelId="{908F5771-626C-4DAB-A7D8-942E86BD185A}" type="presOf" srcId="{0A2B8EE1-C2C3-4788-9959-4AA303370C38}" destId="{808F9EBD-B4F3-4364-9059-F38510D2B03A}" srcOrd="0" destOrd="0" presId="urn:microsoft.com/office/officeart/2005/8/layout/vList3"/>
    <dgm:cxn modelId="{9B2F9517-BC95-4A4F-9D21-11126A54C27A}" type="presParOf" srcId="{1BFFBA8F-2F77-404A-92C1-F75990277348}" destId="{5EAB4639-D752-423E-806E-FD330B86CD24}" srcOrd="0" destOrd="0" presId="urn:microsoft.com/office/officeart/2005/8/layout/vList3"/>
    <dgm:cxn modelId="{25FDADEC-73D9-4906-8561-018147B603CB}" type="presParOf" srcId="{5EAB4639-D752-423E-806E-FD330B86CD24}" destId="{746D9173-2B03-4A60-A1BB-2C9D7A1063E4}" srcOrd="0" destOrd="0" presId="urn:microsoft.com/office/officeart/2005/8/layout/vList3"/>
    <dgm:cxn modelId="{807092B5-398D-4FC2-85A3-08485C23EEF0}" type="presParOf" srcId="{5EAB4639-D752-423E-806E-FD330B86CD24}" destId="{2AC2A493-D75D-4155-929E-3218E002CE6A}" srcOrd="1" destOrd="0" presId="urn:microsoft.com/office/officeart/2005/8/layout/vList3"/>
    <dgm:cxn modelId="{73B27FBC-DA9F-41D2-BE65-47948F10713C}" type="presParOf" srcId="{1BFFBA8F-2F77-404A-92C1-F75990277348}" destId="{8ADE4263-8A54-4D9A-AE2E-01B7C4784AD2}" srcOrd="1" destOrd="0" presId="urn:microsoft.com/office/officeart/2005/8/layout/vList3"/>
    <dgm:cxn modelId="{1768217D-7D6B-476F-A355-9BE951FF54DB}" type="presParOf" srcId="{1BFFBA8F-2F77-404A-92C1-F75990277348}" destId="{E8380155-7BE0-4659-82F8-480314E59E18}" srcOrd="2" destOrd="0" presId="urn:microsoft.com/office/officeart/2005/8/layout/vList3"/>
    <dgm:cxn modelId="{7D1BAE14-8F49-47AD-AAEE-FF798F4BCF65}" type="presParOf" srcId="{E8380155-7BE0-4659-82F8-480314E59E18}" destId="{342B5FE3-1004-4081-B351-1DED98C9D2E8}" srcOrd="0" destOrd="0" presId="urn:microsoft.com/office/officeart/2005/8/layout/vList3"/>
    <dgm:cxn modelId="{D7F03178-0E53-48C9-8498-99FA7ED26CB8}" type="presParOf" srcId="{E8380155-7BE0-4659-82F8-480314E59E18}" destId="{808F9EBD-B4F3-4364-9059-F38510D2B03A}" srcOrd="1" destOrd="0" presId="urn:microsoft.com/office/officeart/2005/8/layout/vList3"/>
    <dgm:cxn modelId="{D447DE9E-8685-4A66-ABC9-964BB539D626}" type="presParOf" srcId="{1BFFBA8F-2F77-404A-92C1-F75990277348}" destId="{81605787-A8A7-4302-98F8-BF45FF7CF31F}" srcOrd="3" destOrd="0" presId="urn:microsoft.com/office/officeart/2005/8/layout/vList3"/>
    <dgm:cxn modelId="{D55A91A3-D19E-41F3-851C-982420E9E1CE}" type="presParOf" srcId="{1BFFBA8F-2F77-404A-92C1-F75990277348}" destId="{A858A800-F8E6-4C29-991B-73DE1D3CEF89}" srcOrd="4" destOrd="0" presId="urn:microsoft.com/office/officeart/2005/8/layout/vList3"/>
    <dgm:cxn modelId="{53B82A7E-0137-4128-A898-D0C65C28178B}" type="presParOf" srcId="{A858A800-F8E6-4C29-991B-73DE1D3CEF89}" destId="{7CD847F6-95F3-47BE-B67E-491057806A8F}" srcOrd="0" destOrd="0" presId="urn:microsoft.com/office/officeart/2005/8/layout/vList3"/>
    <dgm:cxn modelId="{CC7E385E-7F0F-4315-9707-CB0812E7DBF3}" type="presParOf" srcId="{A858A800-F8E6-4C29-991B-73DE1D3CEF89}" destId="{86A167B5-4331-4F7D-A6EB-C3A715B8C8B0}" srcOrd="1" destOrd="0" presId="urn:microsoft.com/office/officeart/2005/8/layout/vList3"/>
    <dgm:cxn modelId="{B31EBB16-F8F7-47BB-B86E-0715671EE4F2}" type="presParOf" srcId="{1BFFBA8F-2F77-404A-92C1-F75990277348}" destId="{8FEDF822-CFB8-419B-AF70-28874CE6D28A}" srcOrd="5" destOrd="0" presId="urn:microsoft.com/office/officeart/2005/8/layout/vList3"/>
    <dgm:cxn modelId="{0EBE1E25-EB38-4E86-B28A-41B6480FD841}" type="presParOf" srcId="{1BFFBA8F-2F77-404A-92C1-F75990277348}" destId="{8924F76F-9461-4C86-8A4F-0798EC91FEEB}" srcOrd="6" destOrd="0" presId="urn:microsoft.com/office/officeart/2005/8/layout/vList3"/>
    <dgm:cxn modelId="{B7635CF3-5DC0-463E-A3B6-76965BD24A30}" type="presParOf" srcId="{8924F76F-9461-4C86-8A4F-0798EC91FEEB}" destId="{8D6DC99F-C828-458D-8F96-ADA043EB3F9C}" srcOrd="0" destOrd="0" presId="urn:microsoft.com/office/officeart/2005/8/layout/vList3"/>
    <dgm:cxn modelId="{306F410A-3E21-40C6-BE3B-FEDD7998B909}" type="presParOf" srcId="{8924F76F-9461-4C86-8A4F-0798EC91FEEB}" destId="{CF43BC1C-78DE-47A1-BD26-6DF9146EB2E4}" srcOrd="1" destOrd="0" presId="urn:microsoft.com/office/officeart/2005/8/layout/vList3"/>
    <dgm:cxn modelId="{2380F91B-5F13-4C73-BA52-79E40E3F2596}" type="presParOf" srcId="{1BFFBA8F-2F77-404A-92C1-F75990277348}" destId="{A479E87A-4E7C-4AE2-8713-277709E8F1AD}" srcOrd="7" destOrd="0" presId="urn:microsoft.com/office/officeart/2005/8/layout/vList3"/>
    <dgm:cxn modelId="{7350EB6B-CFC9-4898-8DB4-C548252A2906}" type="presParOf" srcId="{1BFFBA8F-2F77-404A-92C1-F75990277348}" destId="{F68FDEDA-A732-4D19-8DF3-A0754DCA1E46}" srcOrd="8" destOrd="0" presId="urn:microsoft.com/office/officeart/2005/8/layout/vList3"/>
    <dgm:cxn modelId="{7C70CB0B-BF35-4324-8F95-CA12AF7EBCD5}" type="presParOf" srcId="{F68FDEDA-A732-4D19-8DF3-A0754DCA1E46}" destId="{E28D92E2-63AA-43EF-83C0-034C2E7C3362}" srcOrd="0" destOrd="0" presId="urn:microsoft.com/office/officeart/2005/8/layout/vList3"/>
    <dgm:cxn modelId="{D86164AF-3263-4032-8A16-4DC1833354D9}" type="presParOf" srcId="{F68FDEDA-A732-4D19-8DF3-A0754DCA1E46}" destId="{0A27EE29-75EB-4B63-AF4E-D9E495ED11F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C2A493-D75D-4155-929E-3218E002CE6A}">
      <dsp:nvSpPr>
        <dsp:cNvPr id="0" name=""/>
        <dsp:cNvSpPr/>
      </dsp:nvSpPr>
      <dsp:spPr>
        <a:xfrm rot="10800000">
          <a:off x="1759421" y="554"/>
          <a:ext cx="6334125" cy="6559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250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IPK</a:t>
          </a:r>
          <a:endParaRPr lang="en-US" sz="2400" kern="1200" dirty="0"/>
        </a:p>
      </dsp:txBody>
      <dsp:txXfrm rot="10800000">
        <a:off x="1759421" y="554"/>
        <a:ext cx="6334125" cy="655936"/>
      </dsp:txXfrm>
    </dsp:sp>
    <dsp:sp modelId="{746D9173-2B03-4A60-A1BB-2C9D7A1063E4}">
      <dsp:nvSpPr>
        <dsp:cNvPr id="0" name=""/>
        <dsp:cNvSpPr/>
      </dsp:nvSpPr>
      <dsp:spPr>
        <a:xfrm>
          <a:off x="1431453" y="554"/>
          <a:ext cx="655936" cy="6559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F9EBD-B4F3-4364-9059-F38510D2B03A}">
      <dsp:nvSpPr>
        <dsp:cNvPr id="0" name=""/>
        <dsp:cNvSpPr/>
      </dsp:nvSpPr>
      <dsp:spPr>
        <a:xfrm rot="10800000">
          <a:off x="1759421" y="852292"/>
          <a:ext cx="6334125" cy="6559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250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KARYA TULIS ILMIAH</a:t>
          </a:r>
          <a:endParaRPr lang="en-US" sz="2400" kern="1200" dirty="0"/>
        </a:p>
      </dsp:txBody>
      <dsp:txXfrm rot="10800000">
        <a:off x="1759421" y="852292"/>
        <a:ext cx="6334125" cy="655936"/>
      </dsp:txXfrm>
    </dsp:sp>
    <dsp:sp modelId="{342B5FE3-1004-4081-B351-1DED98C9D2E8}">
      <dsp:nvSpPr>
        <dsp:cNvPr id="0" name=""/>
        <dsp:cNvSpPr/>
      </dsp:nvSpPr>
      <dsp:spPr>
        <a:xfrm>
          <a:off x="1431453" y="852292"/>
          <a:ext cx="655936" cy="65593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167B5-4331-4F7D-A6EB-C3A715B8C8B0}">
      <dsp:nvSpPr>
        <dsp:cNvPr id="0" name=""/>
        <dsp:cNvSpPr/>
      </dsp:nvSpPr>
      <dsp:spPr>
        <a:xfrm rot="10800000">
          <a:off x="1759421" y="1704031"/>
          <a:ext cx="6334125" cy="6559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250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PRESTASI YANG DIUNGGULKAN</a:t>
          </a:r>
        </a:p>
      </dsp:txBody>
      <dsp:txXfrm rot="10800000">
        <a:off x="1759421" y="1704031"/>
        <a:ext cx="6334125" cy="655936"/>
      </dsp:txXfrm>
    </dsp:sp>
    <dsp:sp modelId="{7CD847F6-95F3-47BE-B67E-491057806A8F}">
      <dsp:nvSpPr>
        <dsp:cNvPr id="0" name=""/>
        <dsp:cNvSpPr/>
      </dsp:nvSpPr>
      <dsp:spPr>
        <a:xfrm>
          <a:off x="1431453" y="1704031"/>
          <a:ext cx="655936" cy="65593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3BC1C-78DE-47A1-BD26-6DF9146EB2E4}">
      <dsp:nvSpPr>
        <dsp:cNvPr id="0" name=""/>
        <dsp:cNvSpPr/>
      </dsp:nvSpPr>
      <dsp:spPr>
        <a:xfrm rot="10800000">
          <a:off x="1759421" y="2555770"/>
          <a:ext cx="6334125" cy="6559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250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BAHASA INGGRIS ATAU BAHASA PBB LAINNYA</a:t>
          </a:r>
        </a:p>
      </dsp:txBody>
      <dsp:txXfrm rot="10800000">
        <a:off x="1759421" y="2555770"/>
        <a:ext cx="6334125" cy="655936"/>
      </dsp:txXfrm>
    </dsp:sp>
    <dsp:sp modelId="{8D6DC99F-C828-458D-8F96-ADA043EB3F9C}">
      <dsp:nvSpPr>
        <dsp:cNvPr id="0" name=""/>
        <dsp:cNvSpPr/>
      </dsp:nvSpPr>
      <dsp:spPr>
        <a:xfrm>
          <a:off x="1431453" y="2555770"/>
          <a:ext cx="655936" cy="65593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27EE29-75EB-4B63-AF4E-D9E495ED11FE}">
      <dsp:nvSpPr>
        <dsp:cNvPr id="0" name=""/>
        <dsp:cNvSpPr/>
      </dsp:nvSpPr>
      <dsp:spPr>
        <a:xfrm rot="10800000">
          <a:off x="1759421" y="3407509"/>
          <a:ext cx="6334125" cy="65593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250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KEPRIBADIAN</a:t>
          </a:r>
        </a:p>
      </dsp:txBody>
      <dsp:txXfrm rot="10800000">
        <a:off x="1759421" y="3407509"/>
        <a:ext cx="6334125" cy="655936"/>
      </dsp:txXfrm>
    </dsp:sp>
    <dsp:sp modelId="{E28D92E2-63AA-43EF-83C0-034C2E7C3362}">
      <dsp:nvSpPr>
        <dsp:cNvPr id="0" name=""/>
        <dsp:cNvSpPr/>
      </dsp:nvSpPr>
      <dsp:spPr>
        <a:xfrm>
          <a:off x="1431453" y="3407509"/>
          <a:ext cx="655936" cy="655936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2EF88-7DE2-43B6-9F69-6B9676F6E535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E757-69B7-48CA-BDF6-5B47B8640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925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9A68637-0445-40A5-B78B-51E21D151D1D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7F959C1-7839-4056-9A38-A52297879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924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59C1-7839-4056-9A38-A522978791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74E-047D-46DF-A71B-8A6E1BE5F8BC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33600"/>
            <a:ext cx="8229600" cy="3992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3306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3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0"/>
            <a:ext cx="4041775" cy="3306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0236B-3C6F-49CB-9587-6FD2B54FB6EE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5E59-CC5A-4186-90CA-D33F1BE2C8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20518"/>
            <a:ext cx="685800" cy="7750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7957" y="152400"/>
            <a:ext cx="2844625" cy="37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40" dirty="0" smtClean="0"/>
              <a:t>UNIVERSITAS</a:t>
            </a:r>
            <a:r>
              <a:rPr lang="id-ID" sz="1840" baseline="0" dirty="0" smtClean="0"/>
              <a:t> NU SURABAYA</a:t>
            </a:r>
            <a:endParaRPr lang="id-ID" sz="1840" dirty="0"/>
          </a:p>
        </p:txBody>
      </p:sp>
      <p:sp>
        <p:nvSpPr>
          <p:cNvPr id="11" name="TextBox 10"/>
          <p:cNvSpPr txBox="1"/>
          <p:nvPr/>
        </p:nvSpPr>
        <p:spPr>
          <a:xfrm>
            <a:off x="799441" y="457200"/>
            <a:ext cx="28729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900" b="1" i="1" dirty="0" smtClean="0">
                <a:latin typeface="Courier New" pitchFamily="49" charset="0"/>
                <a:cs typeface="Courier New" pitchFamily="49" charset="0"/>
              </a:rPr>
              <a:t>Menyiapkan Generasi Rahmatan Lil’alamin</a:t>
            </a:r>
            <a:endParaRPr lang="id-ID" sz="900" b="1" i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95350" y="835626"/>
            <a:ext cx="7772400" cy="25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95350" y="790575"/>
            <a:ext cx="7772400" cy="2574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D:\KEMAHASISWAAN\KEGIATAN%20KEMAHASISWAAN\2016\MAWAPRESS\TATA%20CARA%20PENULISAN%20KARYA%20TULIS%20ILMIAH%20KELOMPOK%20DIPLOMA.pdf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D:\KEMAHASISWAAN\KEGIATAN%20KEMAHASISWAAN\2016\MAWAPRESS\TATA%20CARA%20PENULISAN%20KARYA%20TULIS%20ILMIAH%20KELOMPOK%20SARJANA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SOSIALISASI MAWAPRES 2016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Universitas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Nahdlatul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Ulama</a:t>
            </a:r>
            <a:r>
              <a:rPr lang="en-US" sz="2800" b="1" dirty="0" smtClean="0">
                <a:solidFill>
                  <a:schemeClr val="tx1"/>
                </a:solidFill>
              </a:rPr>
              <a:t> Surabaya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4800600"/>
            <a:ext cx="800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" y="5181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Kampus</a:t>
            </a:r>
            <a:r>
              <a:rPr lang="en-US" dirty="0" smtClean="0"/>
              <a:t> A UNUSA, 4 </a:t>
            </a:r>
            <a:r>
              <a:rPr lang="en-US" dirty="0" err="1" smtClean="0"/>
              <a:t>Maret</a:t>
            </a:r>
            <a:r>
              <a:rPr lang="en-US" dirty="0" smtClean="0"/>
              <a:t>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TEMA/ TOPIK KARYA TULIS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SARJANA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1) Anti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Korupsi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2) Anti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Narkoba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Pemerataan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Pembangunan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Restorasi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Sosial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Hak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Azasi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Manusia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Partisipasi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Publik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Hubungan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Pelestarian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Indonesia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Kedaulatan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Pangan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10) </a:t>
                      </a:r>
                      <a:r>
                        <a:rPr lang="fr-FR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Entrepreneurship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dan </a:t>
                      </a:r>
                      <a:r>
                        <a:rPr lang="fr-FR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Technopreneurship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berdaya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saing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Kedaulatan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Energi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Kedaulatan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Maritim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Penguatan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Inovasi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15) Material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Maju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Komunikasi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18) 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Pertahanan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Keamanan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19) Tata Kelola Pemerintah dan Reformasi Birokrasi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Baku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Obat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21)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22)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Transportasi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Publik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TEMA/ TOPIK KARYA TULIS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DIPLOMA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Industri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kreatif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Pelestarian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Indonesia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Energi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baru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terbarukan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Pangan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Kemaritiman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Transportasi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Obat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Pengobatan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alternatif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sepanjang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hayat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Konstruksi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resiko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TATA CARA PENULISAN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 descr="https://tatinoor.files.wordpress.com/2011/06/buk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3657600" cy="2254892"/>
          </a:xfrm>
          <a:prstGeom prst="rect">
            <a:avLst/>
          </a:prstGeom>
          <a:noFill/>
        </p:spPr>
      </p:pic>
      <p:pic>
        <p:nvPicPr>
          <p:cNvPr id="6" name="Picture 2" descr="https://tatinoor.files.wordpress.com/2011/06/buk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81200"/>
            <a:ext cx="3657600" cy="225489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4343400"/>
            <a:ext cx="297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file"/>
              </a:rPr>
              <a:t>KELOMPOK DIPLOMA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4343400"/>
            <a:ext cx="297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file"/>
              </a:rPr>
              <a:t>KELOMPOK SARJANA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KEMAMPUAN BAHASA INGGRIS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9698" name="Picture 2" descr="C:\Documents and Settings\nonRita\My Documents\My Pictures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76250" cy="6858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990600" y="1676400"/>
            <a:ext cx="2819400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 Demi" pitchFamily="34" charset="0"/>
              </a:rPr>
              <a:t>PENULISAN RINGKASAN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4384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Ringkasan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latar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belakang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rumusan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masalah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metodologi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hasil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simpulan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Ringkasan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terdiri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atas</a:t>
            </a:r>
            <a:r>
              <a:rPr lang="en-US" dirty="0" smtClean="0">
                <a:latin typeface="Century Gothic" pitchFamily="34" charset="0"/>
              </a:rPr>
              <a:t> 600–700 </a:t>
            </a:r>
            <a:r>
              <a:rPr lang="en-US" dirty="0" err="1" smtClean="0">
                <a:latin typeface="Century Gothic" pitchFamily="34" charset="0"/>
              </a:rPr>
              <a:t>kata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ditulis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dengan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menggunakan</a:t>
            </a:r>
            <a:r>
              <a:rPr lang="en-US" dirty="0" smtClean="0">
                <a:latin typeface="Century Gothic" pitchFamily="34" charset="0"/>
              </a:rPr>
              <a:t> 1,5 </a:t>
            </a:r>
            <a:r>
              <a:rPr lang="en-US" dirty="0" err="1" smtClean="0">
                <a:latin typeface="Century Gothic" pitchFamily="34" charset="0"/>
              </a:rPr>
              <a:t>spasi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kertas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berukuran</a:t>
            </a:r>
            <a:r>
              <a:rPr lang="en-US" dirty="0" smtClean="0">
                <a:latin typeface="Century Gothic" pitchFamily="34" charset="0"/>
              </a:rPr>
              <a:t> A4. 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29699" name="Picture 3" descr="C:\Documents and Settings\nonRita\My Documents\My Pictures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438150" cy="666750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1143000" y="3505200"/>
            <a:ext cx="7010400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Berlin Sans FB Demi" pitchFamily="34" charset="0"/>
              </a:rPr>
              <a:t>PRESENTASI DAN DISKUSI DALAM BAHASA INGGRIS/ASING.</a:t>
            </a:r>
          </a:p>
        </p:txBody>
      </p:sp>
      <p:pic>
        <p:nvPicPr>
          <p:cNvPr id="29700" name="Picture 4" descr="C:\Documents and Settings\nonRita\My Documents\My Pictures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419600"/>
            <a:ext cx="457200" cy="676275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1143000" y="4495800"/>
            <a:ext cx="1143000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Berlin Sans FB Demi" pitchFamily="34" charset="0"/>
              </a:rPr>
              <a:t>VIDIO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181600"/>
            <a:ext cx="8001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Video yang </a:t>
            </a:r>
            <a:r>
              <a:rPr lang="en-US" sz="1600" dirty="0" err="1" smtClean="0">
                <a:latin typeface="Century Gothic" pitchFamily="34" charset="0"/>
              </a:rPr>
              <a:t>diunggah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b="1" u="sng" dirty="0" err="1" smtClean="0">
                <a:latin typeface="Century Gothic" pitchFamily="34" charset="0"/>
              </a:rPr>
              <a:t>berdurasi</a:t>
            </a:r>
            <a:r>
              <a:rPr lang="en-US" sz="1600" b="1" u="sng" dirty="0" smtClean="0">
                <a:latin typeface="Century Gothic" pitchFamily="34" charset="0"/>
              </a:rPr>
              <a:t> </a:t>
            </a:r>
            <a:r>
              <a:rPr lang="en-US" sz="1600" b="1" u="sng" dirty="0" err="1" smtClean="0">
                <a:latin typeface="Century Gothic" pitchFamily="34" charset="0"/>
              </a:rPr>
              <a:t>maksimal</a:t>
            </a:r>
            <a:r>
              <a:rPr lang="en-US" sz="1600" b="1" u="sng" dirty="0" smtClean="0">
                <a:latin typeface="Century Gothic" pitchFamily="34" charset="0"/>
              </a:rPr>
              <a:t> 6 </a:t>
            </a:r>
            <a:r>
              <a:rPr lang="en-US" sz="1600" b="1" u="sng" dirty="0" err="1" smtClean="0">
                <a:latin typeface="Century Gothic" pitchFamily="34" charset="0"/>
              </a:rPr>
              <a:t>menit</a:t>
            </a:r>
            <a:r>
              <a:rPr lang="en-US" sz="1600" dirty="0" smtClean="0">
                <a:latin typeface="Century Gothic" pitchFamily="34" charset="0"/>
              </a:rPr>
              <a:t>, </a:t>
            </a:r>
            <a:r>
              <a:rPr lang="en-US" sz="1600" dirty="0" err="1" smtClean="0">
                <a:latin typeface="Century Gothic" pitchFamily="34" charset="0"/>
              </a:rPr>
              <a:t>berisi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uraian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peserta</a:t>
            </a:r>
            <a:r>
              <a:rPr lang="en-US" sz="1600" dirty="0" smtClean="0">
                <a:latin typeface="Century Gothic" pitchFamily="34" charset="0"/>
              </a:rPr>
              <a:t> </a:t>
            </a:r>
          </a:p>
          <a:p>
            <a:r>
              <a:rPr lang="en-US" sz="1600" b="1" u="sng" dirty="0" err="1" smtClean="0">
                <a:latin typeface="Century Gothic" pitchFamily="34" charset="0"/>
              </a:rPr>
              <a:t>dalam</a:t>
            </a:r>
            <a:r>
              <a:rPr lang="en-US" sz="1600" b="1" u="sng" dirty="0" smtClean="0">
                <a:latin typeface="Century Gothic" pitchFamily="34" charset="0"/>
              </a:rPr>
              <a:t> </a:t>
            </a:r>
            <a:r>
              <a:rPr lang="en-US" sz="1600" b="1" u="sng" dirty="0" err="1" smtClean="0">
                <a:latin typeface="Century Gothic" pitchFamily="34" charset="0"/>
              </a:rPr>
              <a:t>Bahasa</a:t>
            </a:r>
            <a:r>
              <a:rPr lang="en-US" sz="1600" b="1" u="sng" dirty="0" smtClean="0">
                <a:latin typeface="Century Gothic" pitchFamily="34" charset="0"/>
              </a:rPr>
              <a:t> </a:t>
            </a:r>
            <a:r>
              <a:rPr lang="en-US" sz="1600" b="1" u="sng" dirty="0" err="1" smtClean="0">
                <a:latin typeface="Century Gothic" pitchFamily="34" charset="0"/>
              </a:rPr>
              <a:t>Inggris</a:t>
            </a:r>
            <a:r>
              <a:rPr lang="en-US" sz="1600" b="1" u="sng" dirty="0" smtClean="0">
                <a:latin typeface="Century Gothic" pitchFamily="34" charset="0"/>
              </a:rPr>
              <a:t> </a:t>
            </a:r>
            <a:r>
              <a:rPr lang="en-US" sz="1600" dirty="0" smtClean="0">
                <a:latin typeface="Century Gothic" pitchFamily="34" charset="0"/>
              </a:rPr>
              <a:t>(</a:t>
            </a:r>
            <a:r>
              <a:rPr lang="en-US" sz="1600" dirty="0" err="1" smtClean="0">
                <a:latin typeface="Century Gothic" pitchFamily="34" charset="0"/>
              </a:rPr>
              <a:t>menghadap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kamera</a:t>
            </a:r>
            <a:r>
              <a:rPr lang="en-US" sz="1600" dirty="0" smtClean="0">
                <a:latin typeface="Century Gothic" pitchFamily="34" charset="0"/>
              </a:rPr>
              <a:t>), </a:t>
            </a:r>
            <a:r>
              <a:rPr lang="en-US" sz="1600" dirty="0" err="1" smtClean="0">
                <a:latin typeface="Century Gothic" pitchFamily="34" charset="0"/>
              </a:rPr>
              <a:t>tentang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u="sng" dirty="0" err="1" smtClean="0">
                <a:latin typeface="Century Gothic" pitchFamily="34" charset="0"/>
              </a:rPr>
              <a:t>topik</a:t>
            </a:r>
            <a:r>
              <a:rPr lang="en-US" sz="1600" u="sng" dirty="0" smtClean="0">
                <a:latin typeface="Century Gothic" pitchFamily="34" charset="0"/>
              </a:rPr>
              <a:t> </a:t>
            </a:r>
            <a:r>
              <a:rPr lang="en-US" sz="1600" u="sng" dirty="0" err="1" smtClean="0">
                <a:latin typeface="Century Gothic" pitchFamily="34" charset="0"/>
              </a:rPr>
              <a:t>terkait</a:t>
            </a:r>
            <a:r>
              <a:rPr lang="en-US" sz="1600" u="sng" dirty="0" smtClean="0">
                <a:latin typeface="Century Gothic" pitchFamily="34" charset="0"/>
              </a:rPr>
              <a:t> </a:t>
            </a:r>
            <a:r>
              <a:rPr lang="en-US" sz="1600" u="sng" dirty="0" err="1" smtClean="0">
                <a:latin typeface="Century Gothic" pitchFamily="34" charset="0"/>
              </a:rPr>
              <a:t>karya</a:t>
            </a:r>
            <a:endParaRPr lang="en-US" sz="1600" u="sng" dirty="0" smtClean="0">
              <a:latin typeface="Century Gothic" pitchFamily="34" charset="0"/>
            </a:endParaRPr>
          </a:p>
          <a:p>
            <a:r>
              <a:rPr lang="en-US" sz="1600" u="sng" dirty="0" err="1" smtClean="0">
                <a:latin typeface="Century Gothic" pitchFamily="34" charset="0"/>
              </a:rPr>
              <a:t>ilmiah</a:t>
            </a:r>
            <a:r>
              <a:rPr lang="en-US" sz="1600" dirty="0" smtClean="0">
                <a:latin typeface="Century Gothic" pitchFamily="34" charset="0"/>
              </a:rPr>
              <a:t> (</a:t>
            </a:r>
            <a:r>
              <a:rPr lang="en-US" sz="1600" dirty="0" err="1" smtClean="0">
                <a:latin typeface="Century Gothic" pitchFamily="34" charset="0"/>
              </a:rPr>
              <a:t>tidak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diperbolehkan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menggunakan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animasi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atau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sejenis</a:t>
            </a:r>
            <a:r>
              <a:rPr lang="en-US" sz="1600" dirty="0" smtClean="0">
                <a:latin typeface="Century Gothic" pitchFamily="34" charset="0"/>
              </a:rPr>
              <a:t>).  </a:t>
            </a:r>
          </a:p>
          <a:p>
            <a:r>
              <a:rPr lang="en-US" sz="1600" dirty="0" err="1" smtClean="0">
                <a:latin typeface="Century Gothic" pitchFamily="34" charset="0"/>
              </a:rPr>
              <a:t>Pastikan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memasukkan</a:t>
            </a:r>
            <a:r>
              <a:rPr lang="en-US" sz="1600" dirty="0" smtClean="0">
                <a:latin typeface="Century Gothic" pitchFamily="34" charset="0"/>
              </a:rPr>
              <a:t> URL video </a:t>
            </a:r>
            <a:r>
              <a:rPr lang="en-US" sz="1600" dirty="0" err="1" smtClean="0">
                <a:latin typeface="Century Gothic" pitchFamily="34" charset="0"/>
              </a:rPr>
              <a:t>dengan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benar</a:t>
            </a:r>
            <a:r>
              <a:rPr lang="en-US" sz="1600" dirty="0" smtClean="0">
                <a:latin typeface="Century Gothic" pitchFamily="34" charset="0"/>
              </a:rPr>
              <a:t>. </a:t>
            </a:r>
          </a:p>
          <a:p>
            <a:r>
              <a:rPr lang="en-US" sz="1600" b="1" dirty="0" err="1" smtClean="0">
                <a:latin typeface="Century Gothic" pitchFamily="34" charset="0"/>
              </a:rPr>
              <a:t>Contoh</a:t>
            </a:r>
            <a:r>
              <a:rPr lang="en-US" sz="1600" b="1" dirty="0" smtClean="0">
                <a:latin typeface="Century Gothic" pitchFamily="34" charset="0"/>
              </a:rPr>
              <a:t> link video:</a:t>
            </a:r>
          </a:p>
          <a:p>
            <a:r>
              <a:rPr lang="en-US" sz="1600" dirty="0" smtClean="0">
                <a:latin typeface="Century Gothic" pitchFamily="34" charset="0"/>
              </a:rPr>
              <a:t>https://www.youtube.com/watch?v=pB35RTbMHkU  </a:t>
            </a:r>
          </a:p>
          <a:p>
            <a:endParaRPr lang="en-US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KEPRIBADIAN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450850" indent="-450850">
              <a:buBlip>
                <a:blip r:embed="rId2"/>
              </a:buBlip>
            </a:pPr>
            <a:r>
              <a:rPr lang="en-US" dirty="0" smtClean="0">
                <a:latin typeface="Century Gothic" pitchFamily="34" charset="0"/>
              </a:rPr>
              <a:t>Kisi-</a:t>
            </a:r>
            <a:r>
              <a:rPr lang="en-US" dirty="0" err="1" smtClean="0">
                <a:latin typeface="Century Gothic" pitchFamily="34" charset="0"/>
              </a:rPr>
              <a:t>kisi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penilaian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terdiri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atas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sikap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sesuai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dengan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prestasi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dicapai,cenderung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berpikiran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maju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tidak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menunjukkan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perilaku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tidakpatut</a:t>
            </a:r>
            <a:r>
              <a:rPr lang="en-US" dirty="0" smtClean="0">
                <a:latin typeface="Century Gothic" pitchFamily="34" charset="0"/>
              </a:rPr>
              <a:t>. </a:t>
            </a:r>
          </a:p>
          <a:p>
            <a:pPr marL="450850" indent="-450850">
              <a:buBlip>
                <a:blip r:embed="rId2"/>
              </a:buBlip>
            </a:pPr>
            <a:r>
              <a:rPr lang="en-US" dirty="0" err="1" smtClean="0">
                <a:latin typeface="Century Gothic" pitchFamily="34" charset="0"/>
              </a:rPr>
              <a:t>Hasil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penilaian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kepribadian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tidak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dikuantifikasikan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tetapi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dijadikan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syarat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untuk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menentukan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kepatutan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sebagai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Mawapres</a:t>
            </a:r>
            <a:r>
              <a:rPr lang="en-US" dirty="0" smtClean="0">
                <a:latin typeface="Century Gothic" pitchFamily="34" charset="0"/>
              </a:rPr>
              <a:t>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MAWAPRES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diunduh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akamawa.unusa.ac.id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MAWAPRES ??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609600" y="2286000"/>
            <a:ext cx="7696200" cy="2209800"/>
          </a:xfrm>
          <a:prstGeom prst="wedgeRoundRectCallout">
            <a:avLst>
              <a:gd name="adj1" fmla="val -35019"/>
              <a:gd name="adj2" fmla="val -665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Baskerville Old Face" pitchFamily="18" charset="0"/>
              </a:rPr>
              <a:t>Mahasiswa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Berprestasi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yaitu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mahasiswa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berhasil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mencapai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prestasi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tinggi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baik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akademik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maupun</a:t>
            </a:r>
            <a:r>
              <a:rPr lang="en-US" sz="2400" dirty="0" smtClean="0">
                <a:latin typeface="Baskerville Old Face" pitchFamily="18" charset="0"/>
              </a:rPr>
              <a:t> non </a:t>
            </a:r>
            <a:r>
              <a:rPr lang="en-US" sz="2400" dirty="0" err="1" smtClean="0">
                <a:latin typeface="Baskerville Old Face" pitchFamily="18" charset="0"/>
              </a:rPr>
              <a:t>akademik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mampu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berkomunikasi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bahasa</a:t>
            </a:r>
            <a:r>
              <a:rPr lang="en-US" sz="2400" dirty="0" smtClean="0">
                <a:latin typeface="Baskerville Old Face" pitchFamily="18" charset="0"/>
              </a:rPr>
              <a:t> Indonesia </a:t>
            </a:r>
            <a:r>
              <a:rPr lang="en-US" sz="2400" dirty="0" err="1" smtClean="0">
                <a:latin typeface="Baskerville Old Face" pitchFamily="18" charset="0"/>
              </a:rPr>
              <a:t>dan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bahasa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Inggris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bersikap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positif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serta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berjiwa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Pancasila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smaja.poweredbyclear.com/pic/suk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533899"/>
            <a:ext cx="3476625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TUJUAN MAWAPRES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Memilih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memberikan</a:t>
            </a:r>
            <a:r>
              <a:rPr lang="en-US" u="sng" dirty="0" smtClean="0">
                <a:latin typeface="Century Gothic" pitchFamily="34" charset="0"/>
              </a:rPr>
              <a:t>  </a:t>
            </a:r>
            <a:r>
              <a:rPr lang="en-US" u="sng" dirty="0" err="1" smtClean="0">
                <a:latin typeface="Century Gothic" pitchFamily="34" charset="0"/>
              </a:rPr>
              <a:t>penghargaan</a:t>
            </a:r>
            <a:r>
              <a:rPr lang="en-US" u="sng" dirty="0" smtClean="0">
                <a:latin typeface="Century Gothic" pitchFamily="34" charset="0"/>
              </a:rPr>
              <a:t>  </a:t>
            </a:r>
            <a:r>
              <a:rPr lang="en-US" u="sng" dirty="0" err="1" smtClean="0">
                <a:latin typeface="Century Gothic" pitchFamily="34" charset="0"/>
              </a:rPr>
              <a:t>kepada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mahasiswa</a:t>
            </a:r>
            <a:r>
              <a:rPr lang="en-US" dirty="0" smtClean="0">
                <a:latin typeface="Century Gothic" pitchFamily="34" charset="0"/>
              </a:rPr>
              <a:t>  yang  </a:t>
            </a:r>
            <a:r>
              <a:rPr lang="en-US" dirty="0" err="1" smtClean="0">
                <a:latin typeface="Century Gothic" pitchFamily="34" charset="0"/>
              </a:rPr>
              <a:t>meraih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prestasi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tinggi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dalam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kegiatan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kurikuler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kokurikuler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ekstrakurikuler</a:t>
            </a:r>
            <a:r>
              <a:rPr lang="en-US" dirty="0" smtClean="0">
                <a:latin typeface="Century Gothic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u="sng" dirty="0" err="1" smtClean="0">
                <a:latin typeface="Century Gothic" pitchFamily="34" charset="0"/>
              </a:rPr>
              <a:t>Memberikan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motivasi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kepada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mahasiswa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untuk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melaksanakan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kegiatan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kurikuler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kokurikuler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ekstrakurikuler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sebagai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wahana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menyinergikan</a:t>
            </a:r>
            <a:r>
              <a:rPr lang="en-US" dirty="0" smtClean="0">
                <a:latin typeface="Century Gothic" pitchFamily="34" charset="0"/>
              </a:rPr>
              <a:t> hard skills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soft skills </a:t>
            </a:r>
            <a:r>
              <a:rPr lang="en-US" dirty="0" err="1" smtClean="0">
                <a:latin typeface="Century Gothic" pitchFamily="34" charset="0"/>
              </a:rPr>
              <a:t>mahasiswa</a:t>
            </a:r>
            <a:r>
              <a:rPr lang="en-US" dirty="0" smtClean="0">
                <a:latin typeface="Century Gothic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dirty="0" err="1" smtClean="0">
                <a:latin typeface="Century Gothic" pitchFamily="34" charset="0"/>
              </a:rPr>
              <a:t>Mendorong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perguruan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tinggi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untuk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mengembangkan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budaya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akademik</a:t>
            </a:r>
            <a:r>
              <a:rPr lang="en-US" u="sng" dirty="0" smtClean="0">
                <a:latin typeface="Century Gothic" pitchFamily="34" charset="0"/>
              </a:rPr>
              <a:t> yang </a:t>
            </a:r>
            <a:r>
              <a:rPr lang="en-US" u="sng" dirty="0" err="1" smtClean="0">
                <a:latin typeface="Century Gothic" pitchFamily="34" charset="0"/>
              </a:rPr>
              <a:t>dapat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memfasilitasi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mahasiswa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mencapai</a:t>
            </a:r>
            <a:r>
              <a:rPr lang="en-US" u="sng" dirty="0" smtClean="0">
                <a:latin typeface="Century Gothic" pitchFamily="34" charset="0"/>
              </a:rPr>
              <a:t> </a:t>
            </a:r>
            <a:r>
              <a:rPr lang="en-US" u="sng" dirty="0" err="1" smtClean="0">
                <a:latin typeface="Century Gothic" pitchFamily="34" charset="0"/>
              </a:rPr>
              <a:t>prestasi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membanggakan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secara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berkesinambungan</a:t>
            </a:r>
            <a:r>
              <a:rPr lang="en-US" dirty="0" smtClean="0">
                <a:latin typeface="Century Gothic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endParaRPr lang="en-US" dirty="0" smtClean="0">
              <a:latin typeface="Century Gothic" pitchFamily="34" charset="0"/>
            </a:endParaRPr>
          </a:p>
          <a:p>
            <a:pPr>
              <a:buBlip>
                <a:blip r:embed="rId2"/>
              </a:buBlip>
            </a:pPr>
            <a:endParaRPr lang="en-US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KELOMPOK MAWAPRES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590800"/>
            <a:ext cx="2971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PROGRAM SARJANA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953000" y="2590800"/>
            <a:ext cx="2971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PROGRAM DIPLOMA</a:t>
            </a:r>
            <a:endParaRPr lang="en-US" sz="2800" dirty="0"/>
          </a:p>
        </p:txBody>
      </p:sp>
      <p:sp>
        <p:nvSpPr>
          <p:cNvPr id="7" name="Left Arrow 6"/>
          <p:cNvSpPr/>
          <p:nvPr/>
        </p:nvSpPr>
        <p:spPr>
          <a:xfrm rot="19271639">
            <a:off x="2159123" y="1960216"/>
            <a:ext cx="1066800" cy="457200"/>
          </a:xfrm>
          <a:prstGeom prst="leftArrow">
            <a:avLst>
              <a:gd name="adj1" fmla="val 320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rot="13752809">
            <a:off x="6084124" y="1924795"/>
            <a:ext cx="1066800" cy="457200"/>
          </a:xfrm>
          <a:prstGeom prst="leftArrow">
            <a:avLst>
              <a:gd name="adj1" fmla="val 320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900CC"/>
                </a:solidFill>
                <a:latin typeface="Berlin Sans FB Demi" pitchFamily="34" charset="0"/>
              </a:rPr>
              <a:t>PERSYARATAN</a:t>
            </a:r>
            <a:endParaRPr lang="en-US" sz="3600" b="1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534400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FF00"/>
                          </a:solidFill>
                          <a:latin typeface="Book Antiqua" pitchFamily="18" charset="0"/>
                        </a:rPr>
                        <a:t>PERSYARATAN</a:t>
                      </a:r>
                      <a:r>
                        <a:rPr lang="en-US" sz="1600" b="0" baseline="0" dirty="0" smtClean="0">
                          <a:solidFill>
                            <a:srgbClr val="FFFF00"/>
                          </a:solidFill>
                          <a:latin typeface="Book Antiqua" pitchFamily="18" charset="0"/>
                        </a:rPr>
                        <a:t> UMUM</a:t>
                      </a:r>
                      <a:endParaRPr lang="en-US" sz="1600" b="0" dirty="0">
                        <a:solidFill>
                          <a:srgbClr val="FFFF00"/>
                        </a:solidFill>
                        <a:latin typeface="Book Antiqu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 Antiqua" pitchFamily="18" charset="0"/>
                        </a:rPr>
                        <a:t>SARJANA</a:t>
                      </a:r>
                      <a:endParaRPr lang="en-US" sz="16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Book Antiqua" pitchFamily="18" charset="0"/>
                        </a:rPr>
                        <a:t>DIPLOMA</a:t>
                      </a:r>
                      <a:endParaRPr lang="en-US" sz="16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Warga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Negara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Republik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Indonesia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Warga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Negara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Republik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Indonesia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Maksimal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semester VIII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belum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lulus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saat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seleksi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Nasional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Maksimal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semester VI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belum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lulus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saat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seleksi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Nasional</a:t>
                      </a:r>
                      <a:endParaRPr lang="en-US" sz="1600" dirty="0" smtClean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nn-NO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Berusia tidak lebih dari 23 tahun </a:t>
                      </a: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pada tanggal 1 Januari 2016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nn-NO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Berusia tidak lebih dari 22 tahun </a:t>
                      </a: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pada tanggal 1 Januari 2016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Indeks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Kumulatif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(IP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matakuliah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yang lulus) rata-rata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minimal 3,00.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Indeks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Kumulatif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(IP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matakuliah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yang lulus) rata-rata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minimal 3,00.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1600" b="0" kern="1200" dirty="0" smtClean="0">
                          <a:solidFill>
                            <a:srgbClr val="0070C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PERSYARATAN KHUSUS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Rekapitulasi Indeks Prestasi per semester.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Karya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Tulis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Ilmiah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ditulis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bahasa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Indonesia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baku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Ringkasan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bukan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abstrak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ditulis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bahasa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Inggris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Video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menunjukkan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berbahasa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Inggris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bahasa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PBB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lainnya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lisan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Sepuluh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diunggulkan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dilengkapi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pendukung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bukti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CC"/>
                </a:solidFill>
                <a:latin typeface="Berlin Sans FB Demi" pitchFamily="34" charset="0"/>
              </a:rPr>
              <a:t>TAHAPAN SELEKSI</a:t>
            </a:r>
            <a:endParaRPr lang="en-US" b="1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514600" y="1524000"/>
            <a:ext cx="4114800" cy="4572000"/>
            <a:chOff x="2667000" y="1524000"/>
            <a:chExt cx="4114800" cy="4572000"/>
          </a:xfrm>
        </p:grpSpPr>
        <p:sp>
          <p:nvSpPr>
            <p:cNvPr id="5" name="Round Diagonal Corner Rectangle 4"/>
            <p:cNvSpPr/>
            <p:nvPr/>
          </p:nvSpPr>
          <p:spPr>
            <a:xfrm>
              <a:off x="2743200" y="2438400"/>
              <a:ext cx="4038600" cy="5334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SELEKSI TINGKAT UNIVERSITAS</a:t>
              </a:r>
              <a:endParaRPr lang="en-US" dirty="0"/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3124200" y="1524000"/>
              <a:ext cx="3048000" cy="5334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SELEKSI TINGKAT PRODI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743200" y="3352800"/>
              <a:ext cx="16764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SARJANA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029200" y="3352800"/>
              <a:ext cx="16764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DIPLOMA</a:t>
              </a:r>
              <a:endParaRPr lang="en-US" dirty="0"/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2743200" y="4267200"/>
              <a:ext cx="1752600" cy="762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SELEKSI TINGKAT WILAYAH</a:t>
              </a:r>
              <a:endParaRPr lang="en-US" dirty="0"/>
            </a:p>
          </p:txBody>
        </p:sp>
        <p:sp>
          <p:nvSpPr>
            <p:cNvPr id="12" name="Round Diagonal Corner Rectangle 11"/>
            <p:cNvSpPr/>
            <p:nvPr/>
          </p:nvSpPr>
          <p:spPr>
            <a:xfrm>
              <a:off x="2667000" y="5334000"/>
              <a:ext cx="4114800" cy="762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SELEKSI TINGKAT NASIONAL</a:t>
              </a:r>
              <a:endParaRPr lang="en-US" dirty="0"/>
            </a:p>
          </p:txBody>
        </p:sp>
        <p:sp>
          <p:nvSpPr>
            <p:cNvPr id="13" name="Notched Right Arrow 12"/>
            <p:cNvSpPr/>
            <p:nvPr/>
          </p:nvSpPr>
          <p:spPr>
            <a:xfrm rot="5400000">
              <a:off x="4495800" y="2057400"/>
              <a:ext cx="304800" cy="304800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Notched Right Arrow 13"/>
            <p:cNvSpPr/>
            <p:nvPr/>
          </p:nvSpPr>
          <p:spPr>
            <a:xfrm rot="5400000">
              <a:off x="3352800" y="3048000"/>
              <a:ext cx="304800" cy="304800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Notched Right Arrow 14"/>
            <p:cNvSpPr/>
            <p:nvPr/>
          </p:nvSpPr>
          <p:spPr>
            <a:xfrm rot="5400000">
              <a:off x="5638800" y="3048000"/>
              <a:ext cx="304800" cy="304800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Notched Right Arrow 15"/>
            <p:cNvSpPr/>
            <p:nvPr/>
          </p:nvSpPr>
          <p:spPr>
            <a:xfrm rot="5400000">
              <a:off x="3352800" y="3962400"/>
              <a:ext cx="304800" cy="304800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Notched Right Arrow 16"/>
            <p:cNvSpPr/>
            <p:nvPr/>
          </p:nvSpPr>
          <p:spPr>
            <a:xfrm rot="5400000">
              <a:off x="3352800" y="5029200"/>
              <a:ext cx="304800" cy="304800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Notched Right Arrow 17"/>
            <p:cNvSpPr/>
            <p:nvPr/>
          </p:nvSpPr>
          <p:spPr>
            <a:xfrm rot="5400000">
              <a:off x="5105400" y="4495800"/>
              <a:ext cx="1371600" cy="304800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JADWAL MAWAPRES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9144000" cy="395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KUOTA SELEKSI WILAYAH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737972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CC"/>
                </a:solidFill>
                <a:latin typeface="Berlin Sans FB Demi" pitchFamily="34" charset="0"/>
              </a:rPr>
              <a:t>KOMPONEN PENILAIAN</a:t>
            </a:r>
            <a:endParaRPr lang="en-US" dirty="0">
              <a:solidFill>
                <a:srgbClr val="9900CC"/>
              </a:solidFill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5E59-CC5A-4186-90CA-D33F1BE2C8C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-381000" y="1981200"/>
          <a:ext cx="9525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1305</TotalTime>
  <Words>605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SOSIALISASI MAWAPRES 2016</vt:lpstr>
      <vt:lpstr>MAWAPRES ??</vt:lpstr>
      <vt:lpstr>TUJUAN MAWAPRES</vt:lpstr>
      <vt:lpstr>KELOMPOK MAWAPRES</vt:lpstr>
      <vt:lpstr>PERSYARATAN</vt:lpstr>
      <vt:lpstr>TAHAPAN SELEKSI</vt:lpstr>
      <vt:lpstr>JADWAL MAWAPRES</vt:lpstr>
      <vt:lpstr>KUOTA SELEKSI WILAYAH</vt:lpstr>
      <vt:lpstr>KOMPONEN PENILAIAN</vt:lpstr>
      <vt:lpstr>TEMA/ TOPIK KARYA TULIS</vt:lpstr>
      <vt:lpstr>TEMA/ TOPIK KARYA TULIS</vt:lpstr>
      <vt:lpstr>TATA CARA PENULISAN</vt:lpstr>
      <vt:lpstr>KEMAMPUAN BAHASA INGGRIS</vt:lpstr>
      <vt:lpstr>KEPRIBADIAN</vt:lpstr>
      <vt:lpstr>Info Lengkap dan Panduan MAWAPRES dapat diunduh di akamawa.unusa.ac.id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PEMENUHAN MINIMAL DOSEN &amp; NISBAH</dc:title>
  <dc:creator>Stikes</dc:creator>
  <cp:lastModifiedBy>dfgd</cp:lastModifiedBy>
  <cp:revision>170</cp:revision>
  <dcterms:created xsi:type="dcterms:W3CDTF">2015-08-06T07:22:27Z</dcterms:created>
  <dcterms:modified xsi:type="dcterms:W3CDTF">2016-03-03T10:21:28Z</dcterms:modified>
</cp:coreProperties>
</file>